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9/16/2019</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9/16/2019</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9/16/2019</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9/16/2019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9/16/2019</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9/16/2019</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9/16/2019</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9/16/2019</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143000"/>
            <a:ext cx="6172200" cy="1894362"/>
          </a:xfrm>
        </p:spPr>
        <p:txBody>
          <a:bodyPr>
            <a:normAutofit/>
          </a:bodyPr>
          <a:lstStyle/>
          <a:p>
            <a:pPr algn="ctr"/>
            <a:r>
              <a:rPr lang="en-US" sz="3600" dirty="0" smtClean="0"/>
              <a:t>ARMED CONFLICT AND NAVAL WARFARE</a:t>
            </a:r>
            <a:endParaRPr lang="en-US" sz="3600" dirty="0"/>
          </a:p>
        </p:txBody>
      </p:sp>
      <p:sp>
        <p:nvSpPr>
          <p:cNvPr id="3" name="Subtitle 2"/>
          <p:cNvSpPr>
            <a:spLocks noGrp="1"/>
          </p:cNvSpPr>
          <p:nvPr>
            <p:ph type="subTitle" idx="1"/>
          </p:nvPr>
        </p:nvSpPr>
        <p:spPr>
          <a:xfrm>
            <a:off x="2286000" y="3886200"/>
            <a:ext cx="6172200" cy="1371600"/>
          </a:xfrm>
        </p:spPr>
        <p:txBody>
          <a:bodyPr/>
          <a:lstStyle/>
          <a:p>
            <a:pPr algn="ctr"/>
            <a:r>
              <a:rPr lang="en-US" dirty="0" smtClean="0"/>
              <a:t>PROF. P.V. RAO</a:t>
            </a:r>
            <a:endParaRPr lang="en-US" dirty="0"/>
          </a:p>
        </p:txBody>
      </p:sp>
    </p:spTree>
    <p:extLst>
      <p:ext uri="{BB962C8B-B14F-4D97-AF65-F5344CB8AC3E}">
        <p14:creationId xmlns:p14="http://schemas.microsoft.com/office/powerpoint/2010/main" val="1765667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Armed Conflict and Naval Warfare</a:t>
            </a:r>
          </a:p>
        </p:txBody>
      </p:sp>
      <p:sp>
        <p:nvSpPr>
          <p:cNvPr id="3" name="Content Placeholder 2"/>
          <p:cNvSpPr>
            <a:spLocks noGrp="1"/>
          </p:cNvSpPr>
          <p:nvPr>
            <p:ph sz="quarter" idx="1"/>
          </p:nvPr>
        </p:nvSpPr>
        <p:spPr/>
        <p:txBody>
          <a:bodyPr>
            <a:normAutofit fontScale="92500" lnSpcReduction="20000"/>
          </a:bodyPr>
          <a:lstStyle/>
          <a:p>
            <a:pPr algn="just"/>
            <a:r>
              <a:rPr lang="en-US" dirty="0" smtClean="0"/>
              <a:t>Naval </a:t>
            </a:r>
            <a:r>
              <a:rPr lang="en-US" dirty="0"/>
              <a:t>forces meant mainly to protect a coastal state from invasion from the sea. History is replete with numerous examples of great powers and regional powers using their naval military forces to active their military objectives on the sea. British Navy dominated all the oceans in </a:t>
            </a:r>
            <a:r>
              <a:rPr lang="en-US" dirty="0" err="1"/>
              <a:t>defence</a:t>
            </a:r>
            <a:r>
              <a:rPr lang="en-US" dirty="0"/>
              <a:t> of its imperial objectives.</a:t>
            </a:r>
          </a:p>
          <a:p>
            <a:pPr algn="just"/>
            <a:r>
              <a:rPr lang="en-US" dirty="0" smtClean="0"/>
              <a:t>Naval </a:t>
            </a:r>
            <a:r>
              <a:rPr lang="en-US" dirty="0"/>
              <a:t>military objectives mainly include the following. </a:t>
            </a:r>
          </a:p>
          <a:p>
            <a:pPr marL="822960" lvl="1" indent="-457200" algn="just">
              <a:buFont typeface="+mj-lt"/>
              <a:buAutoNum type="arabicPeriod"/>
            </a:pPr>
            <a:r>
              <a:rPr lang="en-US" dirty="0" smtClean="0"/>
              <a:t>Deterrence </a:t>
            </a:r>
            <a:r>
              <a:rPr lang="en-US" dirty="0"/>
              <a:t>against war by an enemy or threat of war. </a:t>
            </a:r>
          </a:p>
          <a:p>
            <a:pPr marL="822960" lvl="1" indent="-457200" algn="just">
              <a:buFont typeface="+mj-lt"/>
              <a:buAutoNum type="arabicPeriod"/>
            </a:pPr>
            <a:r>
              <a:rPr lang="en-US" dirty="0" smtClean="0"/>
              <a:t>Using </a:t>
            </a:r>
            <a:r>
              <a:rPr lang="en-US" dirty="0"/>
              <a:t>naval warships, submarines and other combat forces in case of actual war</a:t>
            </a:r>
          </a:p>
          <a:p>
            <a:pPr marL="822960" lvl="1" indent="-457200" algn="just">
              <a:buFont typeface="+mj-lt"/>
              <a:buAutoNum type="arabicPeriod"/>
            </a:pPr>
            <a:r>
              <a:rPr lang="en-US" dirty="0" smtClean="0"/>
              <a:t>To </a:t>
            </a:r>
            <a:r>
              <a:rPr lang="en-US" dirty="0"/>
              <a:t>save the people, territories, islands and off-shore assets of a coastal country from attacks by sea</a:t>
            </a:r>
          </a:p>
          <a:p>
            <a:pPr marL="822960" lvl="1" indent="-457200" algn="just">
              <a:buFont typeface="+mj-lt"/>
              <a:buAutoNum type="arabicPeriod"/>
            </a:pPr>
            <a:r>
              <a:rPr lang="en-US" dirty="0" smtClean="0"/>
              <a:t>To </a:t>
            </a:r>
            <a:r>
              <a:rPr lang="en-US" dirty="0"/>
              <a:t>protect the mercantile shipping, maritime trade and oil transportation by sea</a:t>
            </a:r>
          </a:p>
        </p:txBody>
      </p:sp>
    </p:spTree>
    <p:extLst>
      <p:ext uri="{BB962C8B-B14F-4D97-AF65-F5344CB8AC3E}">
        <p14:creationId xmlns:p14="http://schemas.microsoft.com/office/powerpoint/2010/main" val="3063572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a:bodyPr>
          <a:lstStyle/>
          <a:p>
            <a:pPr algn="just"/>
            <a:r>
              <a:rPr lang="en-US" dirty="0" smtClean="0"/>
              <a:t>Safeguard </a:t>
            </a:r>
            <a:r>
              <a:rPr lang="en-US" dirty="0"/>
              <a:t>coastal state’s national interests and maritime security </a:t>
            </a:r>
          </a:p>
          <a:p>
            <a:pPr algn="just"/>
            <a:endParaRPr lang="en-US" dirty="0"/>
          </a:p>
          <a:p>
            <a:pPr algn="just"/>
            <a:r>
              <a:rPr lang="en-US" dirty="0" smtClean="0"/>
              <a:t>Navies </a:t>
            </a:r>
            <a:r>
              <a:rPr lang="en-US" dirty="0"/>
              <a:t>these days are mostly their warships and military capabilities to combat the non-state maritime threats caused by pirates and maritime terrorists.</a:t>
            </a:r>
          </a:p>
          <a:p>
            <a:pPr algn="just"/>
            <a:endParaRPr lang="en-US" dirty="0"/>
          </a:p>
          <a:p>
            <a:pPr algn="just"/>
            <a:r>
              <a:rPr lang="en-US" dirty="0" smtClean="0"/>
              <a:t>Indian </a:t>
            </a:r>
            <a:r>
              <a:rPr lang="en-US" dirty="0"/>
              <a:t>Navy (also Coast Guard) regularly stations its warships in the Arabian Sea/Gulf regions to combat pirates and jihadi terrorist groups. IN saved many foreign ships and their crew under attack from the pirates in the Red Sea piracy-infested area of IOR. </a:t>
            </a:r>
          </a:p>
        </p:txBody>
      </p:sp>
    </p:spTree>
    <p:extLst>
      <p:ext uri="{BB962C8B-B14F-4D97-AF65-F5344CB8AC3E}">
        <p14:creationId xmlns:p14="http://schemas.microsoft.com/office/powerpoint/2010/main" val="1764431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44562"/>
          </a:xfrm>
        </p:spPr>
        <p:txBody>
          <a:bodyPr/>
          <a:lstStyle/>
          <a:p>
            <a:pPr algn="ctr"/>
            <a:r>
              <a:rPr lang="en-US" dirty="0"/>
              <a:t>Naval Armed Tasks</a:t>
            </a:r>
          </a:p>
        </p:txBody>
      </p:sp>
      <p:sp>
        <p:nvSpPr>
          <p:cNvPr id="3" name="Content Placeholder 2"/>
          <p:cNvSpPr>
            <a:spLocks noGrp="1"/>
          </p:cNvSpPr>
          <p:nvPr>
            <p:ph sz="quarter" idx="1"/>
          </p:nvPr>
        </p:nvSpPr>
        <p:spPr>
          <a:xfrm>
            <a:off x="457200" y="1295400"/>
            <a:ext cx="7467600" cy="5178552"/>
          </a:xfrm>
        </p:spPr>
        <p:txBody>
          <a:bodyPr>
            <a:normAutofit fontScale="85000" lnSpcReduction="20000"/>
          </a:bodyPr>
          <a:lstStyle/>
          <a:p>
            <a:pPr algn="just"/>
            <a:r>
              <a:rPr lang="en-US" dirty="0" smtClean="0"/>
              <a:t>Maritime </a:t>
            </a:r>
            <a:r>
              <a:rPr lang="en-US" dirty="0"/>
              <a:t>strike is an important aspect of naval warfare. It is a means of employing naval warships for political, military missions. Such strikes are guided by the political and diplomatic objectives of a country. Or offensive and defensive purposes.</a:t>
            </a:r>
          </a:p>
          <a:p>
            <a:pPr algn="just"/>
            <a:r>
              <a:rPr lang="en-US" dirty="0" smtClean="0"/>
              <a:t>Maritime </a:t>
            </a:r>
            <a:r>
              <a:rPr lang="en-US" dirty="0"/>
              <a:t>strike can be carried out at sea, from the sea, against sea-borne or coastal targets. It depends on the enemy’s targets of attacking a coastal state: its military bases; islands; coasts; industrial areas or people and territories on land</a:t>
            </a:r>
          </a:p>
          <a:p>
            <a:pPr algn="just"/>
            <a:r>
              <a:rPr lang="en-US" dirty="0" smtClean="0"/>
              <a:t>Surveillance </a:t>
            </a:r>
            <a:r>
              <a:rPr lang="en-US" dirty="0"/>
              <a:t>by warships, submarines is necessary for development of Maritime Domain Awareness (MDA). Knowledge of a depths, marine environment, location of sea-based commercial activities like oil drilling, fishing and other such is key to a coastal country’s maritime </a:t>
            </a:r>
            <a:r>
              <a:rPr lang="en-US" dirty="0" err="1"/>
              <a:t>defence</a:t>
            </a:r>
            <a:endParaRPr lang="en-US" dirty="0"/>
          </a:p>
          <a:p>
            <a:pPr algn="just"/>
            <a:r>
              <a:rPr lang="en-US" dirty="0" smtClean="0"/>
              <a:t>Naval </a:t>
            </a:r>
            <a:r>
              <a:rPr lang="en-US" dirty="0"/>
              <a:t>military tasks also include mine warfare, amphibious operations, </a:t>
            </a:r>
            <a:r>
              <a:rPr lang="en-US" dirty="0" err="1"/>
              <a:t>harbour</a:t>
            </a:r>
            <a:r>
              <a:rPr lang="en-US" dirty="0"/>
              <a:t> </a:t>
            </a:r>
            <a:r>
              <a:rPr lang="en-US" dirty="0" err="1"/>
              <a:t>defence</a:t>
            </a:r>
            <a:r>
              <a:rPr lang="en-US" dirty="0"/>
              <a:t>, clandestine rides, even rescue missions </a:t>
            </a:r>
          </a:p>
        </p:txBody>
      </p:sp>
    </p:spTree>
    <p:extLst>
      <p:ext uri="{BB962C8B-B14F-4D97-AF65-F5344CB8AC3E}">
        <p14:creationId xmlns:p14="http://schemas.microsoft.com/office/powerpoint/2010/main" val="189246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Geneva Conventions on Naval Warfare</a:t>
            </a:r>
          </a:p>
        </p:txBody>
      </p:sp>
      <p:sp>
        <p:nvSpPr>
          <p:cNvPr id="3" name="Content Placeholder 2"/>
          <p:cNvSpPr>
            <a:spLocks noGrp="1"/>
          </p:cNvSpPr>
          <p:nvPr>
            <p:ph sz="quarter" idx="1"/>
          </p:nvPr>
        </p:nvSpPr>
        <p:spPr/>
        <p:txBody>
          <a:bodyPr>
            <a:normAutofit fontScale="92500" lnSpcReduction="10000"/>
          </a:bodyPr>
          <a:lstStyle/>
          <a:p>
            <a:pPr algn="just"/>
            <a:r>
              <a:rPr lang="en-US" dirty="0" smtClean="0"/>
              <a:t>Several </a:t>
            </a:r>
            <a:r>
              <a:rPr lang="en-US" dirty="0"/>
              <a:t>International laws of war on Sea are guided by different Geneva Codes, codified and ratified from time to time by international community.</a:t>
            </a:r>
          </a:p>
          <a:p>
            <a:pPr algn="just"/>
            <a:r>
              <a:rPr lang="en-US" dirty="0" smtClean="0"/>
              <a:t>Protection </a:t>
            </a:r>
            <a:r>
              <a:rPr lang="en-US" dirty="0"/>
              <a:t>to the wounded, sick personnel in a naval conflicts is mandated by Geneva Conventions. Wounded and sick prisoners are protected under the Third Geneva Convention.</a:t>
            </a:r>
          </a:p>
          <a:p>
            <a:pPr algn="just"/>
            <a:r>
              <a:rPr lang="en-US" dirty="0" smtClean="0"/>
              <a:t>Fourth </a:t>
            </a:r>
            <a:r>
              <a:rPr lang="en-US" dirty="0"/>
              <a:t>Geneva Convention requires that parties to the naval conflict should respect and protect vessels carrying the wounded and sick civilians, the infirm and maternity cases.</a:t>
            </a:r>
          </a:p>
          <a:p>
            <a:pPr algn="just"/>
            <a:r>
              <a:rPr lang="en-US" dirty="0" smtClean="0"/>
              <a:t>Almost </a:t>
            </a:r>
            <a:r>
              <a:rPr lang="en-US" dirty="0"/>
              <a:t>all Geneva Conventions provide protection for hospital ships, coastal rescue crafts, and ships chartered for transport of medical aid and </a:t>
            </a:r>
            <a:r>
              <a:rPr lang="en-US" dirty="0" smtClean="0"/>
              <a:t>equipment</a:t>
            </a:r>
            <a:endParaRPr lang="en-US" dirty="0"/>
          </a:p>
        </p:txBody>
      </p:sp>
    </p:spTree>
    <p:extLst>
      <p:ext uri="{BB962C8B-B14F-4D97-AF65-F5344CB8AC3E}">
        <p14:creationId xmlns:p14="http://schemas.microsoft.com/office/powerpoint/2010/main" val="159726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0"/>
            <a:ext cx="7467600" cy="1143000"/>
          </a:xfrm>
        </p:spPr>
        <p:txBody>
          <a:bodyPr/>
          <a:lstStyle/>
          <a:p>
            <a:pPr algn="ctr"/>
            <a:r>
              <a:rPr lang="en-US" dirty="0" smtClean="0"/>
              <a:t>THANK YOU</a:t>
            </a:r>
            <a:endParaRPr lang="en-US" dirty="0"/>
          </a:p>
        </p:txBody>
      </p:sp>
    </p:spTree>
    <p:extLst>
      <p:ext uri="{BB962C8B-B14F-4D97-AF65-F5344CB8AC3E}">
        <p14:creationId xmlns:p14="http://schemas.microsoft.com/office/powerpoint/2010/main" val="159379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0</TotalTime>
  <Words>483</Words>
  <Application>Microsoft Office PowerPoint</Application>
  <PresentationFormat>On-screen Show (4:3)</PresentationFormat>
  <Paragraphs>25</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Oriel</vt:lpstr>
      <vt:lpstr>ARMED CONFLICT AND NAVAL WARFARE</vt:lpstr>
      <vt:lpstr>Armed Conflict and Naval Warfare</vt:lpstr>
      <vt:lpstr>PowerPoint Presentation</vt:lpstr>
      <vt:lpstr>Naval Armed Tasks</vt:lpstr>
      <vt:lpstr>Geneva Conventions on Naval Warfare</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ARMED CONFLICT AND NAVAL WARFARE</dc:title>
  <dc:creator>Ruchi</dc:creator>
  <cp:lastModifiedBy>Jyoti</cp:lastModifiedBy>
  <cp:revision>1</cp:revision>
  <dcterms:created xsi:type="dcterms:W3CDTF">2006-08-16T00:00:00Z</dcterms:created>
  <dcterms:modified xsi:type="dcterms:W3CDTF">2019-09-16T07:59:42Z</dcterms:modified>
</cp:coreProperties>
</file>